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80"/>
  </p:notesMasterIdLst>
  <p:sldIdLst>
    <p:sldId id="256" r:id="rId2"/>
    <p:sldId id="257" r:id="rId3"/>
    <p:sldId id="313" r:id="rId4"/>
    <p:sldId id="258" r:id="rId5"/>
    <p:sldId id="318" r:id="rId6"/>
    <p:sldId id="413" r:id="rId7"/>
    <p:sldId id="317" r:id="rId8"/>
    <p:sldId id="357" r:id="rId9"/>
    <p:sldId id="362" r:id="rId10"/>
    <p:sldId id="358" r:id="rId11"/>
    <p:sldId id="359" r:id="rId12"/>
    <p:sldId id="360" r:id="rId13"/>
    <p:sldId id="361" r:id="rId14"/>
    <p:sldId id="363" r:id="rId15"/>
    <p:sldId id="364" r:id="rId16"/>
    <p:sldId id="314" r:id="rId17"/>
    <p:sldId id="262" r:id="rId18"/>
    <p:sldId id="365" r:id="rId19"/>
    <p:sldId id="366" r:id="rId20"/>
    <p:sldId id="315" r:id="rId21"/>
    <p:sldId id="328" r:id="rId22"/>
    <p:sldId id="329" r:id="rId23"/>
    <p:sldId id="316" r:id="rId24"/>
    <p:sldId id="367" r:id="rId25"/>
    <p:sldId id="368" r:id="rId26"/>
    <p:sldId id="369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8" r:id="rId53"/>
    <p:sldId id="397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96" r:id="rId71"/>
    <p:sldId id="399" r:id="rId72"/>
    <p:sldId id="400" r:id="rId73"/>
    <p:sldId id="401" r:id="rId74"/>
    <p:sldId id="402" r:id="rId75"/>
    <p:sldId id="404" r:id="rId76"/>
    <p:sldId id="403" r:id="rId77"/>
    <p:sldId id="265" r:id="rId78"/>
    <p:sldId id="266" r:id="rId79"/>
  </p:sldIdLst>
  <p:sldSz cx="12192000" cy="6858000"/>
  <p:notesSz cx="6858000" cy="9144000"/>
  <p:embeddedFontLst>
    <p:embeddedFont>
      <p:font typeface="맑은 고딕" panose="020B0503020000020004" pitchFamily="50" charset="-127"/>
      <p:regular r:id="rId81"/>
      <p:bold r:id="rId82"/>
    </p:embeddedFont>
    <p:embeddedFont>
      <p:font typeface="Calibri Light" panose="020F0302020204030204" pitchFamily="34" charset="0"/>
      <p:regular r:id="rId83"/>
      <p:italic r:id="rId84"/>
    </p:embeddedFont>
    <p:embeddedFont>
      <p:font typeface="Calibri" panose="020F0502020204030204" pitchFamily="34" charset="0"/>
      <p:regular r:id="rId85"/>
      <p:bold r:id="rId86"/>
      <p:italic r:id="rId87"/>
      <p:boldItalic r:id="rId8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F22"/>
    <a:srgbClr val="2D7DFF"/>
    <a:srgbClr val="001D4B"/>
    <a:srgbClr val="02BA44"/>
    <a:srgbClr val="038B54"/>
    <a:srgbClr val="04A463"/>
    <a:srgbClr val="55FD91"/>
    <a:srgbClr val="02E051"/>
    <a:srgbClr val="01853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3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1CE9F-2383-4CD2-A066-94A05C98E2E9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5582C-3C58-463E-880C-47513533C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02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3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46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5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>
            <a:lvl1pPr>
              <a:defRPr sz="2000">
                <a:solidFill>
                  <a:srgbClr val="015F2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A54DF6DF-17C3-4B11-BD81-B62847CC9F2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280C50-FD20-5334-C002-6B124520A5CE}"/>
              </a:ext>
            </a:extLst>
          </p:cNvPr>
          <p:cNvSpPr/>
          <p:nvPr userDrawn="1"/>
        </p:nvSpPr>
        <p:spPr>
          <a:xfrm>
            <a:off x="0" y="528026"/>
            <a:ext cx="269971" cy="757850"/>
          </a:xfrm>
          <a:prstGeom prst="rect">
            <a:avLst/>
          </a:prstGeom>
          <a:solidFill>
            <a:srgbClr val="015F22"/>
          </a:solidFill>
          <a:ln>
            <a:solidFill>
              <a:srgbClr val="015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7B8A5-1216-7F05-90E2-77C86443ED4A}"/>
              </a:ext>
            </a:extLst>
          </p:cNvPr>
          <p:cNvSpPr txBox="1"/>
          <p:nvPr userDrawn="1"/>
        </p:nvSpPr>
        <p:spPr>
          <a:xfrm>
            <a:off x="368300" y="528027"/>
            <a:ext cx="34244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015F2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CONTENTS</a:t>
            </a:r>
            <a:endParaRPr lang="ko-KR" altLang="en-US" sz="4800" dirty="0">
              <a:solidFill>
                <a:srgbClr val="015F2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EEFFBE-A466-8BBA-4AD7-7B84CCA913AF}"/>
              </a:ext>
            </a:extLst>
          </p:cNvPr>
          <p:cNvSpPr/>
          <p:nvPr userDrawn="1"/>
        </p:nvSpPr>
        <p:spPr>
          <a:xfrm>
            <a:off x="-22131" y="6718300"/>
            <a:ext cx="12214131" cy="139700"/>
          </a:xfrm>
          <a:prstGeom prst="rect">
            <a:avLst/>
          </a:prstGeom>
          <a:solidFill>
            <a:srgbClr val="015F22"/>
          </a:solidFill>
          <a:ln>
            <a:solidFill>
              <a:srgbClr val="015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44233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3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57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07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65B0D-D7B2-9F01-BE0A-B25773E8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>
            <a:lvl1pPr>
              <a:defRPr sz="2000">
                <a:solidFill>
                  <a:srgbClr val="015F2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A54DF6DF-17C3-4B11-BD81-B62847CC9F2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44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6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DF6DF-17C3-4B11-BD81-B62847CC9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7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EEDC49-496B-D2CB-1E31-1D16BF11561A}"/>
              </a:ext>
            </a:extLst>
          </p:cNvPr>
          <p:cNvSpPr txBox="1"/>
          <p:nvPr/>
        </p:nvSpPr>
        <p:spPr>
          <a:xfrm>
            <a:off x="3218460" y="1649628"/>
            <a:ext cx="5755102" cy="769441"/>
          </a:xfrm>
          <a:prstGeom prst="rect">
            <a:avLst/>
          </a:prstGeom>
          <a:noFill/>
          <a:effectLst>
            <a:outerShdw blurRad="63500" dist="38100" dir="2700000" algn="tl" rotWithShape="0">
              <a:prstClr val="black">
                <a:alpha val="7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015F23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ko-KR" altLang="en-US" sz="4400" dirty="0" smtClean="0">
                <a:solidFill>
                  <a:srgbClr val="015F23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 프로젝트 </a:t>
            </a:r>
            <a:r>
              <a:rPr lang="ko-KR" altLang="en-US" sz="4400" smtClean="0">
                <a:solidFill>
                  <a:srgbClr val="015F23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</a:t>
            </a:r>
            <a:r>
              <a:rPr lang="ko-KR" altLang="en-US" sz="4400" smtClean="0">
                <a:solidFill>
                  <a:srgbClr val="015F23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발표</a:t>
            </a:r>
            <a:endParaRPr lang="ko-KR" altLang="en-US" sz="4400" dirty="0">
              <a:solidFill>
                <a:srgbClr val="015F23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50A93-D2DA-61C9-5714-2876A852764A}"/>
              </a:ext>
            </a:extLst>
          </p:cNvPr>
          <p:cNvSpPr txBox="1"/>
          <p:nvPr/>
        </p:nvSpPr>
        <p:spPr>
          <a:xfrm>
            <a:off x="5048278" y="4828367"/>
            <a:ext cx="2095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팀과제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E62C5-DA0F-AC49-A186-59999AA57899}"/>
              </a:ext>
            </a:extLst>
          </p:cNvPr>
          <p:cNvSpPr txBox="1"/>
          <p:nvPr/>
        </p:nvSpPr>
        <p:spPr>
          <a:xfrm>
            <a:off x="4871955" y="3069720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1D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-Team KW-</a:t>
            </a:r>
            <a:endParaRPr lang="ko-KR" altLang="en-US" sz="3200" dirty="0">
              <a:solidFill>
                <a:srgbClr val="001D4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D3D93-41CA-2F88-78B6-AC8D9F1BE2D6}"/>
              </a:ext>
            </a:extLst>
          </p:cNvPr>
          <p:cNvSpPr txBox="1"/>
          <p:nvPr/>
        </p:nvSpPr>
        <p:spPr>
          <a:xfrm>
            <a:off x="4469591" y="5755722"/>
            <a:ext cx="325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이재진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박광우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주영회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황승준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8FCFB7-9CD9-FCE8-D08A-12C57619B6EC}"/>
              </a:ext>
            </a:extLst>
          </p:cNvPr>
          <p:cNvGrpSpPr/>
          <p:nvPr/>
        </p:nvGrpSpPr>
        <p:grpSpPr>
          <a:xfrm>
            <a:off x="523606" y="5344486"/>
            <a:ext cx="11144788" cy="1120140"/>
            <a:chOff x="523606" y="5513656"/>
            <a:chExt cx="11144788" cy="1120140"/>
          </a:xfrm>
          <a:solidFill>
            <a:srgbClr val="015F23"/>
          </a:solidFill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42B75C-FB1A-2BEA-CD1C-61ADC70BB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9" t="46551" r="50000" b="37115"/>
            <a:stretch/>
          </p:blipFill>
          <p:spPr>
            <a:xfrm>
              <a:off x="9933378" y="5513656"/>
              <a:ext cx="1735016" cy="1120140"/>
            </a:xfrm>
            <a:prstGeom prst="rect">
              <a:avLst/>
            </a:prstGeom>
            <a:grpFill/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E80616-8E8E-9F9A-EC5B-9077C6983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06" y="5513656"/>
              <a:ext cx="1901952" cy="1120140"/>
            </a:xfrm>
            <a:prstGeom prst="rect">
              <a:avLst/>
            </a:prstGeom>
            <a:grpFill/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06" y="499553"/>
            <a:ext cx="2316482" cy="5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2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관리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8" y="1299238"/>
            <a:ext cx="10375816" cy="507584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591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관리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25" y="1448210"/>
            <a:ext cx="10022664" cy="495925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103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관리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07389" y="1350336"/>
            <a:ext cx="7159645" cy="5057130"/>
            <a:chOff x="2062129" y="1147017"/>
            <a:chExt cx="7954228" cy="561837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2129" y="1147017"/>
              <a:ext cx="7954228" cy="2798064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129" y="3247570"/>
              <a:ext cx="7954228" cy="3517821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93328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관리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46" y="1220336"/>
            <a:ext cx="9620328" cy="509696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697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관리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76" y="1336916"/>
            <a:ext cx="10223979" cy="485150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3349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관리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059" y="1412171"/>
            <a:ext cx="9402555" cy="503802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8567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2C38D5-A8FC-DF47-BDFD-92A7A0A8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A4D947-BC8D-B65B-321B-F0E5C9B50BA2}"/>
              </a:ext>
            </a:extLst>
          </p:cNvPr>
          <p:cNvGrpSpPr/>
          <p:nvPr/>
        </p:nvGrpSpPr>
        <p:grpSpPr>
          <a:xfrm>
            <a:off x="3926817" y="3044279"/>
            <a:ext cx="4338367" cy="769442"/>
            <a:chOff x="2571184" y="2659558"/>
            <a:chExt cx="4338367" cy="769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D3151B-8AD8-09A2-5C61-C68C5DBB0C00}"/>
                </a:ext>
              </a:extLst>
            </p:cNvPr>
            <p:cNvSpPr txBox="1"/>
            <p:nvPr/>
          </p:nvSpPr>
          <p:spPr>
            <a:xfrm>
              <a:off x="2571184" y="2659559"/>
              <a:ext cx="902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015F22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Ⅱ.</a:t>
              </a:r>
              <a:endParaRPr lang="ko-KR" altLang="en-US" sz="4400" dirty="0">
                <a:solidFill>
                  <a:srgbClr val="015F22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35D1BC-F1C3-42CE-A239-862B8B910F5C}"/>
                </a:ext>
              </a:extLst>
            </p:cNvPr>
            <p:cNvSpPr txBox="1"/>
            <p:nvPr/>
          </p:nvSpPr>
          <p:spPr>
            <a:xfrm>
              <a:off x="3473995" y="2659558"/>
              <a:ext cx="34355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smtClean="0">
                  <a:solidFill>
                    <a:schemeClr val="bg2">
                      <a:lumMod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데이터베이스</a:t>
              </a:r>
              <a:endPara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9189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17956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Ⅱ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187003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434A70-87EE-6C65-6CE1-5EE32B687D29}"/>
              </a:ext>
            </a:extLst>
          </p:cNvPr>
          <p:cNvSpPr txBox="1"/>
          <p:nvPr/>
        </p:nvSpPr>
        <p:spPr>
          <a:xfrm>
            <a:off x="1524000" y="7220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55" y="1561172"/>
            <a:ext cx="11303431" cy="44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2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17956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Ⅱ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187003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34A70-87EE-6C65-6CE1-5EE32B687D29}"/>
              </a:ext>
            </a:extLst>
          </p:cNvPr>
          <p:cNvSpPr txBox="1"/>
          <p:nvPr/>
        </p:nvSpPr>
        <p:spPr>
          <a:xfrm>
            <a:off x="1524000" y="7220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8" y="2258288"/>
            <a:ext cx="11303581" cy="3892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3081" y="1653239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제품</a:t>
            </a:r>
            <a:r>
              <a:rPr lang="en-US" altLang="ko-KR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상품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098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17956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Ⅱ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187003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34A70-87EE-6C65-6CE1-5EE32B687D29}"/>
              </a:ext>
            </a:extLst>
          </p:cNvPr>
          <p:cNvSpPr txBox="1"/>
          <p:nvPr/>
        </p:nvSpPr>
        <p:spPr>
          <a:xfrm>
            <a:off x="1524000" y="7220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7663" y="1243147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ERP </a:t>
            </a:r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70" y="1653239"/>
            <a:ext cx="9366497" cy="49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9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6D6B65-F593-8178-9387-17EFBD485C0B}"/>
              </a:ext>
            </a:extLst>
          </p:cNvPr>
          <p:cNvSpPr txBox="1"/>
          <p:nvPr/>
        </p:nvSpPr>
        <p:spPr>
          <a:xfrm>
            <a:off x="1074996" y="1428737"/>
            <a:ext cx="707245" cy="487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rgbClr val="015F2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rgbClr val="015F2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Ⅱ.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rgbClr val="015F2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Ⅲ.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rgbClr val="015F2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rgbClr val="015F2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Ⅴ.</a:t>
            </a:r>
            <a:endParaRPr lang="ko-KR" altLang="en-US" sz="3200" dirty="0">
              <a:solidFill>
                <a:srgbClr val="015F2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CBE5F-D0A7-5D20-CEC9-32A7DF321A64}"/>
              </a:ext>
            </a:extLst>
          </p:cNvPr>
          <p:cNvSpPr txBox="1"/>
          <p:nvPr/>
        </p:nvSpPr>
        <p:spPr>
          <a:xfrm>
            <a:off x="2132290" y="1428737"/>
            <a:ext cx="267092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3200" dirty="0" smtClean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</a:t>
            </a:r>
            <a:endParaRPr lang="en-US" altLang="ko-KR" sz="3200" dirty="0" smtClean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 err="1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개발페이지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Q&amp;A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1B836-E11C-789D-62DF-A2D41C6EC013}"/>
              </a:ext>
            </a:extLst>
          </p:cNvPr>
          <p:cNvSpPr txBox="1"/>
          <p:nvPr/>
        </p:nvSpPr>
        <p:spPr>
          <a:xfrm>
            <a:off x="9905489" y="1428737"/>
            <a:ext cx="94769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16p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23p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77p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871C85-6704-A8B6-057F-69E87F127F6F}"/>
              </a:ext>
            </a:extLst>
          </p:cNvPr>
          <p:cNvCxnSpPr>
            <a:cxnSpLocks/>
          </p:cNvCxnSpPr>
          <p:nvPr/>
        </p:nvCxnSpPr>
        <p:spPr>
          <a:xfrm>
            <a:off x="4892040" y="2074666"/>
            <a:ext cx="4867397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E7AB147-8840-1708-516D-20ABD1233865}"/>
              </a:ext>
            </a:extLst>
          </p:cNvPr>
          <p:cNvCxnSpPr>
            <a:cxnSpLocks/>
          </p:cNvCxnSpPr>
          <p:nvPr/>
        </p:nvCxnSpPr>
        <p:spPr>
          <a:xfrm>
            <a:off x="4747260" y="3052440"/>
            <a:ext cx="5012177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DC489A2-6F36-6A62-5ACB-D8158C1BB754}"/>
              </a:ext>
            </a:extLst>
          </p:cNvPr>
          <p:cNvCxnSpPr>
            <a:cxnSpLocks/>
          </p:cNvCxnSpPr>
          <p:nvPr/>
        </p:nvCxnSpPr>
        <p:spPr>
          <a:xfrm>
            <a:off x="4343400" y="4039267"/>
            <a:ext cx="5416037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FEB15EF-557F-E24A-74F4-EB34A2D2548F}"/>
              </a:ext>
            </a:extLst>
          </p:cNvPr>
          <p:cNvCxnSpPr>
            <a:cxnSpLocks/>
          </p:cNvCxnSpPr>
          <p:nvPr/>
        </p:nvCxnSpPr>
        <p:spPr>
          <a:xfrm>
            <a:off x="4343400" y="5017042"/>
            <a:ext cx="5416037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BF37B52-FD1F-2ABF-D9BD-9FCB29ECF5A9}"/>
              </a:ext>
            </a:extLst>
          </p:cNvPr>
          <p:cNvCxnSpPr>
            <a:cxnSpLocks/>
          </p:cNvCxnSpPr>
          <p:nvPr/>
        </p:nvCxnSpPr>
        <p:spPr>
          <a:xfrm>
            <a:off x="3404103" y="5958602"/>
            <a:ext cx="635533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D87CDCF6-9BAA-2071-9839-68F9AAA8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z="2000" smtClean="0"/>
              <a:pPr/>
              <a:t>2</a:t>
            </a:fld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346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2C38D5-A8FC-DF47-BDFD-92A7A0A8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A4D947-BC8D-B65B-321B-F0E5C9B50BA2}"/>
              </a:ext>
            </a:extLst>
          </p:cNvPr>
          <p:cNvGrpSpPr/>
          <p:nvPr/>
        </p:nvGrpSpPr>
        <p:grpSpPr>
          <a:xfrm>
            <a:off x="4197724" y="3044279"/>
            <a:ext cx="3796552" cy="769442"/>
            <a:chOff x="2571184" y="2659558"/>
            <a:chExt cx="3796552" cy="769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D3151B-8AD8-09A2-5C61-C68C5DBB0C00}"/>
                </a:ext>
              </a:extLst>
            </p:cNvPr>
            <p:cNvSpPr txBox="1"/>
            <p:nvPr/>
          </p:nvSpPr>
          <p:spPr>
            <a:xfrm>
              <a:off x="2571184" y="2659559"/>
              <a:ext cx="902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015F22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Ⅲ.</a:t>
              </a:r>
              <a:endParaRPr lang="ko-KR" altLang="en-US" sz="4400" dirty="0">
                <a:solidFill>
                  <a:srgbClr val="015F22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35D1BC-F1C3-42CE-A239-862B8B910F5C}"/>
                </a:ext>
              </a:extLst>
            </p:cNvPr>
            <p:cNvSpPr txBox="1"/>
            <p:nvPr/>
          </p:nvSpPr>
          <p:spPr>
            <a:xfrm>
              <a:off x="3473995" y="2659558"/>
              <a:ext cx="28937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smtClean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다이어그램</a:t>
              </a:r>
              <a:endPara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616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6665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Ⅲ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34A70-87EE-6C65-6CE1-5EE32B687D29}"/>
              </a:ext>
            </a:extLst>
          </p:cNvPr>
          <p:cNvSpPr txBox="1"/>
          <p:nvPr/>
        </p:nvSpPr>
        <p:spPr>
          <a:xfrm>
            <a:off x="1524000" y="722012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 다이어그램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484" name="TextBox 20483">
            <a:extLst>
              <a:ext uri="{FF2B5EF4-FFF2-40B4-BE49-F238E27FC236}">
                <a16:creationId xmlns:a16="http://schemas.microsoft.com/office/drawing/2014/main" id="{90E8B334-B134-EEC7-61A2-7AC690563635}"/>
              </a:ext>
            </a:extLst>
          </p:cNvPr>
          <p:cNvSpPr txBox="1"/>
          <p:nvPr/>
        </p:nvSpPr>
        <p:spPr>
          <a:xfrm>
            <a:off x="1498600" y="183828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9E508F-C8F2-54F2-F7A9-F2993BE92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84" y="1167895"/>
            <a:ext cx="8242993" cy="53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44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6665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Ⅲ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34A70-87EE-6C65-6CE1-5EE32B687D29}"/>
              </a:ext>
            </a:extLst>
          </p:cNvPr>
          <p:cNvSpPr txBox="1"/>
          <p:nvPr/>
        </p:nvSpPr>
        <p:spPr>
          <a:xfrm>
            <a:off x="1524000" y="722012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유스케이스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다이어그램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484" name="TextBox 20483">
            <a:extLst>
              <a:ext uri="{FF2B5EF4-FFF2-40B4-BE49-F238E27FC236}">
                <a16:creationId xmlns:a16="http://schemas.microsoft.com/office/drawing/2014/main" id="{90E8B334-B134-EEC7-61A2-7AC690563635}"/>
              </a:ext>
            </a:extLst>
          </p:cNvPr>
          <p:cNvSpPr txBox="1"/>
          <p:nvPr/>
        </p:nvSpPr>
        <p:spPr>
          <a:xfrm>
            <a:off x="1498600" y="183828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23536C-EACB-4EAA-2EFE-2FC994C27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122122"/>
            <a:ext cx="9976476" cy="53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7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2C38D5-A8FC-DF47-BDFD-92A7A0A8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A4D947-BC8D-B65B-321B-F0E5C9B50BA2}"/>
              </a:ext>
            </a:extLst>
          </p:cNvPr>
          <p:cNvGrpSpPr/>
          <p:nvPr/>
        </p:nvGrpSpPr>
        <p:grpSpPr>
          <a:xfrm>
            <a:off x="4197724" y="3044279"/>
            <a:ext cx="3796552" cy="769442"/>
            <a:chOff x="2571184" y="2659558"/>
            <a:chExt cx="3796552" cy="769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D3151B-8AD8-09A2-5C61-C68C5DBB0C00}"/>
                </a:ext>
              </a:extLst>
            </p:cNvPr>
            <p:cNvSpPr txBox="1"/>
            <p:nvPr/>
          </p:nvSpPr>
          <p:spPr>
            <a:xfrm>
              <a:off x="2571184" y="2659559"/>
              <a:ext cx="902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015F22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Ⅳ.</a:t>
              </a:r>
              <a:endParaRPr lang="ko-KR" altLang="en-US" sz="4400" dirty="0">
                <a:solidFill>
                  <a:srgbClr val="015F22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35D1BC-F1C3-42CE-A239-862B8B910F5C}"/>
                </a:ext>
              </a:extLst>
            </p:cNvPr>
            <p:cNvSpPr txBox="1"/>
            <p:nvPr/>
          </p:nvSpPr>
          <p:spPr>
            <a:xfrm>
              <a:off x="3473995" y="2659558"/>
              <a:ext cx="28937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err="1" smtClean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개발페이지</a:t>
              </a:r>
              <a:endPara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224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F2ACAB-600A-827A-9214-A05D3A56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8" y="824243"/>
            <a:ext cx="4992515" cy="586352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회원가입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202" r="3115"/>
          <a:stretch/>
        </p:blipFill>
        <p:spPr>
          <a:xfrm>
            <a:off x="8157464" y="1294357"/>
            <a:ext cx="3184304" cy="11076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080" y="2391718"/>
            <a:ext cx="3405261" cy="11265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1836"/>
          <a:stretch/>
        </p:blipFill>
        <p:spPr>
          <a:xfrm>
            <a:off x="7237223" y="4425523"/>
            <a:ext cx="2775920" cy="7936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5610" y="3341721"/>
            <a:ext cx="3120612" cy="8587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528" y="5219155"/>
            <a:ext cx="266737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2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회원가입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4480" y="4900283"/>
            <a:ext cx="653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P/W</a:t>
            </a:r>
            <a:r>
              <a:rPr lang="ko-KR" altLang="en-US" dirty="0"/>
              <a:t>에 </a:t>
            </a:r>
            <a:r>
              <a:rPr lang="en-US" altLang="ko-KR" dirty="0"/>
              <a:t>Salt </a:t>
            </a:r>
            <a:r>
              <a:rPr lang="ko-KR" altLang="en-US" dirty="0"/>
              <a:t>값 추가하여 </a:t>
            </a:r>
            <a:r>
              <a:rPr lang="en-US" altLang="ko-KR" dirty="0"/>
              <a:t>SHA512/256</a:t>
            </a:r>
            <a:r>
              <a:rPr lang="ko-KR" altLang="en-US" dirty="0"/>
              <a:t>로 암호화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80" y="3760658"/>
            <a:ext cx="5593884" cy="10668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201" y="1966356"/>
            <a:ext cx="5301751" cy="992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8876BD-3D06-488E-E093-AC0B4BC04F12}"/>
              </a:ext>
            </a:extLst>
          </p:cNvPr>
          <p:cNvSpPr txBox="1"/>
          <p:nvPr/>
        </p:nvSpPr>
        <p:spPr>
          <a:xfrm>
            <a:off x="1682201" y="3008191"/>
            <a:ext cx="555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Secure Random </a:t>
            </a:r>
            <a:r>
              <a:rPr lang="ko-KR" altLang="en-US" dirty="0"/>
              <a:t>함수를 사용하여  랜덤으로</a:t>
            </a:r>
            <a:r>
              <a:rPr lang="en-US" altLang="ko-KR" dirty="0"/>
              <a:t>Salt </a:t>
            </a:r>
            <a:r>
              <a:rPr lang="ko-KR" altLang="en-US" dirty="0"/>
              <a:t>값 지정</a:t>
            </a:r>
          </a:p>
        </p:txBody>
      </p:sp>
    </p:spTree>
    <p:extLst>
      <p:ext uri="{BB962C8B-B14F-4D97-AF65-F5344CB8AC3E}">
        <p14:creationId xmlns:p14="http://schemas.microsoft.com/office/powerpoint/2010/main" val="3615491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아이디 중복 체크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80" y="3447919"/>
            <a:ext cx="2963157" cy="25740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1334"/>
          <a:stretch/>
        </p:blipFill>
        <p:spPr>
          <a:xfrm>
            <a:off x="5556902" y="1658270"/>
            <a:ext cx="3660192" cy="102526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945" y="1658270"/>
            <a:ext cx="2690978" cy="238488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689889" y="5158845"/>
            <a:ext cx="2203938" cy="5509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10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출퇴근체크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987" y="1858743"/>
            <a:ext cx="5144800" cy="363417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5233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출퇴근 확인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49416" y="2252034"/>
            <a:ext cx="32224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FullclendarApi</a:t>
            </a:r>
            <a:r>
              <a:rPr lang="ko-KR" altLang="en-US" dirty="0" err="1"/>
              <a:t>를</a:t>
            </a:r>
            <a:r>
              <a:rPr lang="ko-KR" altLang="en-US" dirty="0"/>
              <a:t> 활용하여 캘린더를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Google Calendar Api </a:t>
            </a:r>
            <a:r>
              <a:rPr lang="ko-KR" altLang="en-US" dirty="0"/>
              <a:t>를 활용해 공휴일을 표기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59" y="1167896"/>
            <a:ext cx="7083556" cy="530825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72DD6CF-E0BD-E49B-4655-37D786E452AC}"/>
              </a:ext>
            </a:extLst>
          </p:cNvPr>
          <p:cNvSpPr/>
          <p:nvPr/>
        </p:nvSpPr>
        <p:spPr>
          <a:xfrm>
            <a:off x="2294467" y="4766733"/>
            <a:ext cx="745066" cy="2116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2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출퇴근 관리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491" y="1122122"/>
            <a:ext cx="6484667" cy="53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4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2C38D5-A8FC-DF47-BDFD-92A7A0A8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DF6DF-17C3-4B11-BD81-B62847CC9F2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A4D947-BC8D-B65B-321B-F0E5C9B50BA2}"/>
              </a:ext>
            </a:extLst>
          </p:cNvPr>
          <p:cNvGrpSpPr/>
          <p:nvPr/>
        </p:nvGrpSpPr>
        <p:grpSpPr>
          <a:xfrm>
            <a:off x="3844262" y="3044279"/>
            <a:ext cx="4503477" cy="769442"/>
            <a:chOff x="2571184" y="2659558"/>
            <a:chExt cx="4503477" cy="769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D3151B-8AD8-09A2-5C61-C68C5DBB0C00}"/>
                </a:ext>
              </a:extLst>
            </p:cNvPr>
            <p:cNvSpPr txBox="1"/>
            <p:nvPr/>
          </p:nvSpPr>
          <p:spPr>
            <a:xfrm>
              <a:off x="2571184" y="2659559"/>
              <a:ext cx="902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015F22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Ⅰ.</a:t>
              </a:r>
              <a:endParaRPr lang="ko-KR" altLang="en-US" sz="4400" dirty="0">
                <a:solidFill>
                  <a:srgbClr val="015F22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35D1BC-F1C3-42CE-A239-862B8B910F5C}"/>
                </a:ext>
              </a:extLst>
            </p:cNvPr>
            <p:cNvSpPr txBox="1"/>
            <p:nvPr/>
          </p:nvSpPr>
          <p:spPr>
            <a:xfrm>
              <a:off x="3473995" y="2659558"/>
              <a:ext cx="36006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chemeClr val="bg2">
                      <a:lumMod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개요</a:t>
              </a:r>
              <a:endPara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6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753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01" y="2937625"/>
            <a:ext cx="5079777" cy="18471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28" y="2279421"/>
            <a:ext cx="4169471" cy="29417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69873" y="4936701"/>
            <a:ext cx="221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Web.xml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610951" y="5306033"/>
            <a:ext cx="109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2592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Oracle SCHEDULER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28" y="1458265"/>
            <a:ext cx="3881485" cy="18080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93" y="3507007"/>
            <a:ext cx="3817720" cy="25646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966" y="2623663"/>
            <a:ext cx="6037040" cy="19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2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휴가 관리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206A21-4950-EDC2-AEC0-0B6EB21A5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23" y="1122122"/>
            <a:ext cx="8146667" cy="50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08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휴가 관리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ACAD22-79E9-CAB6-CECD-81C7FAC4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99" y="1167895"/>
            <a:ext cx="9986603" cy="46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38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휴가 관리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130867-7C1B-0AE2-DFBE-745C1F35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55" y="1167896"/>
            <a:ext cx="10152145" cy="44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18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휴가 관리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E56E88-6448-BF23-C158-056C4866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50" y="1115960"/>
            <a:ext cx="7029798" cy="52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31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휴가 신청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81D1FC-EED5-2E12-9535-2C87BF5DE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64" y="1437176"/>
            <a:ext cx="10147300" cy="480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77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휴가 신청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D553C9-DDCE-AAB1-8D3A-B089BC09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64" y="1691175"/>
            <a:ext cx="10445635" cy="374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23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휴가 신청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8D63E-C983-28B6-F7BB-F3B40A65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64" y="1167896"/>
            <a:ext cx="7365000" cy="5154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27F150-275D-408D-AF15-2F9A69B54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1167896"/>
            <a:ext cx="5276922" cy="1538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574E74-F60D-A523-23A0-A1EFAD478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1" y="3764575"/>
            <a:ext cx="5276922" cy="155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90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급여 관리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ED5528-F8DF-FCFA-7AA1-86F9D986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7896"/>
            <a:ext cx="9340894" cy="55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6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05092" y="1521839"/>
            <a:ext cx="10375813" cy="1369385"/>
            <a:chOff x="805092" y="1638676"/>
            <a:chExt cx="10375813" cy="136938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524000" y="1638676"/>
              <a:ext cx="9656905" cy="1369385"/>
            </a:xfrm>
            <a:prstGeom prst="roundRect">
              <a:avLst/>
            </a:prstGeom>
            <a:noFill/>
            <a:ln w="28575">
              <a:solidFill>
                <a:srgbClr val="015F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805092" y="2030129"/>
              <a:ext cx="1437815" cy="586477"/>
            </a:xfrm>
            <a:prstGeom prst="roundRect">
              <a:avLst>
                <a:gd name="adj" fmla="val 34946"/>
              </a:avLst>
            </a:prstGeom>
            <a:solidFill>
              <a:srgbClr val="015F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기획의도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1524000" y="3493006"/>
            <a:ext cx="9656905" cy="267894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5092" y="4537265"/>
            <a:ext cx="1437815" cy="590424"/>
          </a:xfrm>
          <a:prstGeom prst="roundRect">
            <a:avLst>
              <a:gd name="adj" fmla="val 3494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기획목적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28789" y="1723904"/>
            <a:ext cx="4575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MVC2 </a:t>
            </a:r>
            <a:r>
              <a:rPr lang="ko-KR" alt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패턴을 활용한 개발 능력 향상</a:t>
            </a:r>
            <a:endParaRPr lang="en-US" altLang="ko-KR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ERD</a:t>
            </a:r>
            <a:r>
              <a:rPr lang="ko-KR" alt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 개발을 통한 개발 능력 향상</a:t>
            </a:r>
            <a:endParaRPr lang="en-US" altLang="ko-KR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28789" y="3767048"/>
            <a:ext cx="5500224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MVC2 </a:t>
            </a:r>
            <a:r>
              <a:rPr lang="ko-KR" alt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패턴을 활용한 서비스 </a:t>
            </a:r>
            <a:r>
              <a:rPr lang="ko-KR" altLang="en-US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로직</a:t>
            </a:r>
            <a:r>
              <a:rPr lang="ko-KR" alt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분리</a:t>
            </a:r>
            <a:endParaRPr lang="en-US" altLang="ko-KR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ERD</a:t>
            </a:r>
            <a:r>
              <a:rPr lang="ko-KR" alt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 개발을 통한 </a:t>
            </a:r>
            <a:r>
              <a:rPr lang="en-US" altLang="ko-KR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CRUD </a:t>
            </a:r>
            <a:r>
              <a:rPr lang="ko-KR" alt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능숙도 향상</a:t>
            </a:r>
            <a:endParaRPr lang="en-US" altLang="ko-KR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설계를 통한 설계 능력 향상</a:t>
            </a:r>
            <a:endParaRPr lang="en-US" altLang="ko-KR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협업을 통한 커뮤니케이션 능력 향상</a:t>
            </a:r>
            <a:endParaRPr lang="en-US" altLang="ko-KR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문서 작업 및 발표를 통한 능력 향상</a:t>
            </a:r>
            <a:endParaRPr lang="en-US" altLang="ko-KR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6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급여 관리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875F9D-6EE7-167B-FC24-C3549B4BA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64" y="1192790"/>
            <a:ext cx="10445436" cy="47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24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급여 관리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E69F9E-89AA-85A3-004A-17F7CF4D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64" y="1122122"/>
            <a:ext cx="10445436" cy="50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54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급여 관리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E69F9E-89AA-85A3-004A-17F7CF4D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64" y="1122122"/>
            <a:ext cx="10445436" cy="50182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53082E-8A8E-C27A-8B6B-B19A53202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859" y="5028151"/>
            <a:ext cx="2956350" cy="8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1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급여 관리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ED5528-F8DF-FCFA-7AA1-86F9D986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7896"/>
            <a:ext cx="9340894" cy="55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9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급여 관리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84ACD0-1295-C321-F637-51A8726F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64" y="1051058"/>
            <a:ext cx="10264536" cy="51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56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급여 확인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9C7579-501C-3221-58B0-D3EC0AA8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69" y="1252713"/>
            <a:ext cx="10508402" cy="45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3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급여 확인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직원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6D280C-0644-A22E-E60E-B39DDF23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64" y="1167896"/>
            <a:ext cx="10299300" cy="49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2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부서 관리</a:t>
            </a:r>
            <a:endParaRPr lang="en-US" altLang="ko-KR" sz="20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56" y="1717331"/>
            <a:ext cx="9949882" cy="406546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309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 </a:t>
            </a:r>
            <a:r>
              <a:rPr lang="ko-KR" altLang="en-US" sz="20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마이페이지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74" y="1475741"/>
            <a:ext cx="9626840" cy="521203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785" y="2403401"/>
            <a:ext cx="4239204" cy="12427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62" y="4924269"/>
            <a:ext cx="4357449" cy="125998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9332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부서 관리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69" y="1192791"/>
            <a:ext cx="9793084" cy="52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5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개발순서</a:t>
            </a:r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및 기간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3" y="1693630"/>
            <a:ext cx="9633782" cy="213625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82273" y="1331622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기존목표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273" y="3942392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실제개발기한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72" y="4282464"/>
            <a:ext cx="9629563" cy="212500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5649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424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전체 직원 목록 조회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69" y="1304704"/>
            <a:ext cx="9913821" cy="53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95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근로자 상세페이지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22" y="1147017"/>
            <a:ext cx="9755593" cy="53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3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5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Header / Footer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1" y="2119729"/>
            <a:ext cx="10917448" cy="78290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1" y="4292645"/>
            <a:ext cx="10917448" cy="127477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321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15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Header / Footer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44" y="1648941"/>
            <a:ext cx="11585884" cy="233172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45" y="4507480"/>
            <a:ext cx="11585884" cy="131117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8229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 판매사이트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556" y="1319129"/>
            <a:ext cx="8570219" cy="514077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0483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제품 상세페이지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82" y="1396465"/>
            <a:ext cx="8773777" cy="516433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9243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구매 제한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62" y="1220336"/>
            <a:ext cx="8060788" cy="535478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3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로그인 페이지 이동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882" y="1521838"/>
            <a:ext cx="9162589" cy="504922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5572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구매기능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67" y="1443336"/>
            <a:ext cx="9538953" cy="506187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197" y="5120838"/>
            <a:ext cx="3365673" cy="138437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6076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416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DYI </a:t>
            </a:r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컴퓨터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24" y="1381058"/>
            <a:ext cx="7348685" cy="507649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686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1837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</a:t>
            </a:r>
            <a:r>
              <a:rPr lang="ko-KR" altLang="en-US" sz="20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아케텍쳐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66" y="5650237"/>
            <a:ext cx="1152445" cy="1207763"/>
          </a:xfrm>
          <a:prstGeom prst="rect">
            <a:avLst/>
          </a:prstGeom>
        </p:spPr>
      </p:pic>
      <p:pic>
        <p:nvPicPr>
          <p:cNvPr id="19" name="Picture 2" descr="JAVA] - 종합 개발툴 이클립스(eclipse) 설치">
            <a:extLst>
              <a:ext uri="{FF2B5EF4-FFF2-40B4-BE49-F238E27FC236}">
                <a16:creationId xmlns:a16="http://schemas.microsoft.com/office/drawing/2014/main" id="{AC25923F-1E8E-CE9A-B28A-8B05CC50A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52" y="1151703"/>
            <a:ext cx="1557686" cy="15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Java volatile이란?">
            <a:extLst>
              <a:ext uri="{FF2B5EF4-FFF2-40B4-BE49-F238E27FC236}">
                <a16:creationId xmlns:a16="http://schemas.microsoft.com/office/drawing/2014/main" id="{CE6DB0D6-CFFB-B596-C5A4-86E734991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9" t="14400" r="18427" b="10192"/>
          <a:stretch/>
        </p:blipFill>
        <p:spPr bwMode="auto">
          <a:xfrm>
            <a:off x="8877495" y="3629634"/>
            <a:ext cx="222592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GitHub changes its compromised SSH key">
            <a:extLst>
              <a:ext uri="{FF2B5EF4-FFF2-40B4-BE49-F238E27FC236}">
                <a16:creationId xmlns:a16="http://schemas.microsoft.com/office/drawing/2014/main" id="{145BBC7A-B129-EF61-2D21-3491C111B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11" y="2521155"/>
            <a:ext cx="1970629" cy="110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A7B090-0512-7B9C-E292-0E13797563CE}"/>
              </a:ext>
            </a:extLst>
          </p:cNvPr>
          <p:cNvCxnSpPr/>
          <p:nvPr/>
        </p:nvCxnSpPr>
        <p:spPr>
          <a:xfrm flipV="1">
            <a:off x="9586098" y="2981125"/>
            <a:ext cx="0" cy="632096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B37054-8C7F-D50F-9F47-71F70C7E3B6D}"/>
              </a:ext>
            </a:extLst>
          </p:cNvPr>
          <p:cNvCxnSpPr>
            <a:cxnSpLocks/>
          </p:cNvCxnSpPr>
          <p:nvPr/>
        </p:nvCxnSpPr>
        <p:spPr>
          <a:xfrm>
            <a:off x="9947786" y="2991230"/>
            <a:ext cx="0" cy="638404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F64A106-6A64-7DCD-327D-1A83E5B80AA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32425" y="3621432"/>
            <a:ext cx="0" cy="922339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F209593-90FA-CB02-55AE-F49B219EB445}"/>
              </a:ext>
            </a:extLst>
          </p:cNvPr>
          <p:cNvCxnSpPr>
            <a:cxnSpLocks/>
          </p:cNvCxnSpPr>
          <p:nvPr/>
        </p:nvCxnSpPr>
        <p:spPr>
          <a:xfrm rot="16200000">
            <a:off x="8062191" y="3888132"/>
            <a:ext cx="0" cy="981869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8" descr="What Is Localhost? And How Does It Apply to WordPress?">
            <a:extLst>
              <a:ext uri="{FF2B5EF4-FFF2-40B4-BE49-F238E27FC236}">
                <a16:creationId xmlns:a16="http://schemas.microsoft.com/office/drawing/2014/main" id="{59D3ECDD-5ED7-948D-05C1-80B6E9D4C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 t="22083" r="33229" b="20938"/>
          <a:stretch/>
        </p:blipFill>
        <p:spPr bwMode="auto">
          <a:xfrm>
            <a:off x="5582140" y="3477609"/>
            <a:ext cx="1679907" cy="141153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58D69F5-916B-5EDE-06D9-94162E0138B1}"/>
              </a:ext>
            </a:extLst>
          </p:cNvPr>
          <p:cNvCxnSpPr>
            <a:cxnSpLocks/>
          </p:cNvCxnSpPr>
          <p:nvPr/>
        </p:nvCxnSpPr>
        <p:spPr>
          <a:xfrm flipH="1">
            <a:off x="3149565" y="3835475"/>
            <a:ext cx="2048676" cy="0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342849-B33D-F471-8074-01814B104DA3}"/>
              </a:ext>
            </a:extLst>
          </p:cNvPr>
          <p:cNvCxnSpPr>
            <a:cxnSpLocks/>
          </p:cNvCxnSpPr>
          <p:nvPr/>
        </p:nvCxnSpPr>
        <p:spPr>
          <a:xfrm>
            <a:off x="3149566" y="4131940"/>
            <a:ext cx="2046748" cy="0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6EADD1-AB9D-C0B2-5209-CD1323D91551}"/>
              </a:ext>
            </a:extLst>
          </p:cNvPr>
          <p:cNvCxnSpPr/>
          <p:nvPr/>
        </p:nvCxnSpPr>
        <p:spPr>
          <a:xfrm flipV="1">
            <a:off x="6184360" y="2684147"/>
            <a:ext cx="0" cy="593956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85AD49C-FBD2-DF13-D7E8-2235C544F912}"/>
              </a:ext>
            </a:extLst>
          </p:cNvPr>
          <p:cNvCxnSpPr>
            <a:cxnSpLocks/>
          </p:cNvCxnSpPr>
          <p:nvPr/>
        </p:nvCxnSpPr>
        <p:spPr>
          <a:xfrm>
            <a:off x="6508210" y="2684146"/>
            <a:ext cx="0" cy="642251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Oracle DB] 윈도우 10 오라클 11G 설치하기">
            <a:extLst>
              <a:ext uri="{FF2B5EF4-FFF2-40B4-BE49-F238E27FC236}">
                <a16:creationId xmlns:a16="http://schemas.microsoft.com/office/drawing/2014/main" id="{CD57A6CA-CFEF-D773-A8E3-5B2DFFC6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278" y="1220336"/>
            <a:ext cx="1365252" cy="136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인텔리제이 Live Templates 활용하기">
            <a:extLst>
              <a:ext uri="{FF2B5EF4-FFF2-40B4-BE49-F238E27FC236}">
                <a16:creationId xmlns:a16="http://schemas.microsoft.com/office/drawing/2014/main" id="{C3319C84-3BC4-204F-BA17-322142198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2" t="7167" r="9000" b="18333"/>
          <a:stretch/>
        </p:blipFill>
        <p:spPr bwMode="auto">
          <a:xfrm>
            <a:off x="9700395" y="1212862"/>
            <a:ext cx="1510694" cy="145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사각형: 둥근 모서리 23">
            <a:extLst>
              <a:ext uri="{FF2B5EF4-FFF2-40B4-BE49-F238E27FC236}">
                <a16:creationId xmlns:a16="http://schemas.microsoft.com/office/drawing/2014/main" id="{733B0647-D06A-0C2A-491E-31609944924F}"/>
              </a:ext>
            </a:extLst>
          </p:cNvPr>
          <p:cNvSpPr/>
          <p:nvPr/>
        </p:nvSpPr>
        <p:spPr>
          <a:xfrm>
            <a:off x="8023692" y="1051059"/>
            <a:ext cx="3321049" cy="1835145"/>
          </a:xfrm>
          <a:prstGeom prst="roundRect">
            <a:avLst/>
          </a:prstGeom>
          <a:noFill/>
          <a:ln w="38100">
            <a:solidFill>
              <a:srgbClr val="015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 descr="upload.wikimedia.org/wikipedia/commons/thumb/3/...">
            <a:extLst>
              <a:ext uri="{FF2B5EF4-FFF2-40B4-BE49-F238E27FC236}">
                <a16:creationId xmlns:a16="http://schemas.microsoft.com/office/drawing/2014/main" id="{02612F40-2861-50B9-4680-6134CDFD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95" y="1440139"/>
            <a:ext cx="966089" cy="96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ERDCloud">
            <a:extLst>
              <a:ext uri="{FF2B5EF4-FFF2-40B4-BE49-F238E27FC236}">
                <a16:creationId xmlns:a16="http://schemas.microsoft.com/office/drawing/2014/main" id="{BF80A649-A920-A5CF-473E-7FF35FE9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5" y="3641826"/>
            <a:ext cx="1056002" cy="105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사각형: 둥근 모서리 9">
            <a:extLst>
              <a:ext uri="{FF2B5EF4-FFF2-40B4-BE49-F238E27FC236}">
                <a16:creationId xmlns:a16="http://schemas.microsoft.com/office/drawing/2014/main" id="{0E9967E4-6409-8698-1DBA-F3B93DD45855}"/>
              </a:ext>
            </a:extLst>
          </p:cNvPr>
          <p:cNvSpPr/>
          <p:nvPr/>
        </p:nvSpPr>
        <p:spPr>
          <a:xfrm>
            <a:off x="958668" y="1282823"/>
            <a:ext cx="1999200" cy="4287206"/>
          </a:xfrm>
          <a:prstGeom prst="roundRect">
            <a:avLst/>
          </a:prstGeom>
          <a:noFill/>
          <a:ln w="38100">
            <a:solidFill>
              <a:srgbClr val="015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8600" y="4604458"/>
            <a:ext cx="750346" cy="792619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86EADD1-AB9D-C0B2-5209-CD1323D91551}"/>
              </a:ext>
            </a:extLst>
          </p:cNvPr>
          <p:cNvCxnSpPr/>
          <p:nvPr/>
        </p:nvCxnSpPr>
        <p:spPr>
          <a:xfrm flipV="1">
            <a:off x="6285259" y="5000768"/>
            <a:ext cx="0" cy="593956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85AD49C-FBD2-DF13-D7E8-2235C544F912}"/>
              </a:ext>
            </a:extLst>
          </p:cNvPr>
          <p:cNvCxnSpPr>
            <a:cxnSpLocks/>
          </p:cNvCxnSpPr>
          <p:nvPr/>
        </p:nvCxnSpPr>
        <p:spPr>
          <a:xfrm>
            <a:off x="6609109" y="5000767"/>
            <a:ext cx="0" cy="642251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7656" y="1141507"/>
            <a:ext cx="1235266" cy="1379648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64A106-6A64-7DCD-327D-1A83E5B80AA9}"/>
              </a:ext>
            </a:extLst>
          </p:cNvPr>
          <p:cNvCxnSpPr>
            <a:cxnSpLocks/>
          </p:cNvCxnSpPr>
          <p:nvPr/>
        </p:nvCxnSpPr>
        <p:spPr>
          <a:xfrm flipH="1">
            <a:off x="4826151" y="1774530"/>
            <a:ext cx="740326" cy="0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F209593-90FA-CB02-55AE-F49B219EB445}"/>
              </a:ext>
            </a:extLst>
          </p:cNvPr>
          <p:cNvCxnSpPr>
            <a:cxnSpLocks/>
          </p:cNvCxnSpPr>
          <p:nvPr/>
        </p:nvCxnSpPr>
        <p:spPr>
          <a:xfrm>
            <a:off x="4826152" y="2070995"/>
            <a:ext cx="752936" cy="0"/>
          </a:xfrm>
          <a:prstGeom prst="straightConnector1">
            <a:avLst/>
          </a:prstGeom>
          <a:ln w="38100">
            <a:solidFill>
              <a:srgbClr val="015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8581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416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DYI </a:t>
            </a:r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컴퓨터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26" y="1208392"/>
            <a:ext cx="9512428" cy="546819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3796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416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DYI </a:t>
            </a:r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컴퓨터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50" y="1220335"/>
            <a:ext cx="8843404" cy="528760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0914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재고 리스트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1" y="1371468"/>
            <a:ext cx="4826492" cy="521838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13" y="1371468"/>
            <a:ext cx="4917753" cy="521642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958544" y="4162095"/>
            <a:ext cx="4426958" cy="170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146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 추가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0" y="1404695"/>
            <a:ext cx="11037580" cy="465216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535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 추가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69" y="1385724"/>
            <a:ext cx="9894654" cy="507418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3473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 수정 </a:t>
            </a:r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삭제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69" y="1449389"/>
            <a:ext cx="5829931" cy="506549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58" y="1449389"/>
            <a:ext cx="5715680" cy="506549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94774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 수정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385603"/>
            <a:ext cx="8870548" cy="51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15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 발주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30" y="1492335"/>
            <a:ext cx="9801868" cy="445730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97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 발주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83" y="1345146"/>
            <a:ext cx="10118436" cy="503735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453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 발주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15" y="1346288"/>
            <a:ext cx="10948385" cy="481378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407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역할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4667" y="2068436"/>
            <a:ext cx="2373240" cy="4254211"/>
          </a:xfrm>
          <a:prstGeom prst="roundRect">
            <a:avLst/>
          </a:prstGeom>
          <a:noFill/>
          <a:ln w="28575">
            <a:solidFill>
              <a:srgbClr val="015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000247" y="1879250"/>
            <a:ext cx="1402080" cy="422516"/>
          </a:xfrm>
          <a:prstGeom prst="roundRect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이재진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33998" y="2068436"/>
            <a:ext cx="2373240" cy="4254211"/>
          </a:xfrm>
          <a:prstGeom prst="roundRect">
            <a:avLst/>
          </a:prstGeom>
          <a:noFill/>
          <a:ln w="28575">
            <a:solidFill>
              <a:srgbClr val="02B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19578" y="1879250"/>
            <a:ext cx="1402080" cy="422516"/>
          </a:xfrm>
          <a:prstGeom prst="roundRect">
            <a:avLst/>
          </a:prstGeom>
          <a:solidFill>
            <a:srgbClr val="02B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박광우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53329" y="2068436"/>
            <a:ext cx="2373240" cy="4254211"/>
          </a:xfrm>
          <a:prstGeom prst="roundRect">
            <a:avLst/>
          </a:prstGeom>
          <a:noFill/>
          <a:ln w="28575">
            <a:solidFill>
              <a:srgbClr val="001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838909" y="1879250"/>
            <a:ext cx="1402080" cy="422516"/>
          </a:xfrm>
          <a:prstGeom prst="roundRect">
            <a:avLst/>
          </a:prstGeom>
          <a:solidFill>
            <a:srgbClr val="001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주영회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272660" y="2068436"/>
            <a:ext cx="2373240" cy="4254211"/>
          </a:xfrm>
          <a:prstGeom prst="roundRect">
            <a:avLst/>
          </a:prstGeom>
          <a:noFill/>
          <a:ln w="28575">
            <a:solidFill>
              <a:srgbClr val="2D7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58240" y="1879250"/>
            <a:ext cx="1402080" cy="422516"/>
          </a:xfrm>
          <a:prstGeom prst="roundRect">
            <a:avLst/>
          </a:prstGeom>
          <a:solidFill>
            <a:srgbClr val="2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황승준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287" y="2486776"/>
            <a:ext cx="2392000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스토리보드 작성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 틀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상품관리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리스트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추가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수정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삭제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발주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>
              <a:lnSpc>
                <a:spcPct val="50000"/>
              </a:lnSpc>
            </a:pP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제품관리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리스트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추가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수정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삭제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>
              <a:lnSpc>
                <a:spcPct val="50000"/>
              </a:lnSpc>
            </a:pP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판매사이트 제작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98676" y="2486776"/>
            <a:ext cx="22438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스토리보드 작성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인사관리</a:t>
            </a:r>
            <a:b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직원 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인사관리관련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CRUD, 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 페이지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/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부서관리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부서관리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관련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CRUD)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8682" y="2486776"/>
            <a:ext cx="24625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스토리보드 작성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50000"/>
              </a:lnSpc>
            </a:pP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클래스다이어그램 작성</a:t>
            </a:r>
          </a:p>
          <a:p>
            <a:pPr algn="ctr">
              <a:lnSpc>
                <a:spcPct val="50000"/>
              </a:lnSpc>
            </a:pP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휴가관리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휴가 승인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거절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 휴가 리스트 조회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대기 리스트 조회</a:t>
            </a:r>
          </a:p>
          <a:p>
            <a:pPr algn="ctr">
              <a:lnSpc>
                <a:spcPct val="50000"/>
              </a:lnSpc>
            </a:pP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직원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휴가 신청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본인 휴가 리스트 조회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>
              <a:lnSpc>
                <a:spcPct val="50000"/>
              </a:lnSpc>
            </a:pP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급여관리</a:t>
            </a:r>
          </a:p>
          <a:p>
            <a:pPr algn="ctr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직원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급여 명세서 출력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급여 지급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94350" y="2486776"/>
            <a:ext cx="2529859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스토리보드 작성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50000"/>
              </a:lnSpc>
            </a:pP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유스케이스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다이어그램 작성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50000"/>
              </a:lnSpc>
            </a:pPr>
            <a:endParaRPr lang="ko-KR" altLang="en-US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유효성 검사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아이디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중복확인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패스워드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암호화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>
              <a:lnSpc>
                <a:spcPct val="50000"/>
              </a:lnSpc>
            </a:pP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출퇴근 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출퇴근 체크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출퇴근 현황</a:t>
            </a:r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출퇴근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4184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제품 리스트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158" y="1357594"/>
            <a:ext cx="8590351" cy="510231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473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페이징</a:t>
            </a:r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처리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15" y="1283778"/>
            <a:ext cx="9023102" cy="533875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78408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제품 상세페이지</a:t>
            </a:r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수정</a:t>
            </a:r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삭제 가능</a:t>
            </a:r>
            <a:r>
              <a:rPr lang="en-US" altLang="ko-KR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351" y="1333848"/>
            <a:ext cx="8647842" cy="523621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0925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제품 업데이트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34" y="1463962"/>
            <a:ext cx="8711117" cy="511660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79200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제품 추가하기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24" y="1404084"/>
            <a:ext cx="7512794" cy="497100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4174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제품 추가하기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91" y="1422953"/>
            <a:ext cx="8454339" cy="498922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9871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35374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F9BCC-E7BF-9B49-F994-CC6CE28EAE70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제품 추가하기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46F87-B276-41BF-0DCE-9DEA78BF39CD}"/>
              </a:ext>
            </a:extLst>
          </p:cNvPr>
          <p:cNvSpPr txBox="1"/>
          <p:nvPr/>
        </p:nvSpPr>
        <p:spPr>
          <a:xfrm>
            <a:off x="1498600" y="22633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개발현황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84" y="1220336"/>
            <a:ext cx="9151708" cy="542854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883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17956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Ⅴ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96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Q&amp;A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AAED1-6617-7AC5-AB53-C3C18560FD1E}"/>
              </a:ext>
            </a:extLst>
          </p:cNvPr>
          <p:cNvSpPr txBox="1"/>
          <p:nvPr/>
        </p:nvSpPr>
        <p:spPr>
          <a:xfrm>
            <a:off x="4673976" y="2814965"/>
            <a:ext cx="2844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15F2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Q&amp;A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60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DC3D48-6A4E-F846-1C24-0FAD90D6A114}"/>
              </a:ext>
            </a:extLst>
          </p:cNvPr>
          <p:cNvSpPr txBox="1"/>
          <p:nvPr/>
        </p:nvSpPr>
        <p:spPr>
          <a:xfrm>
            <a:off x="2857773" y="2644170"/>
            <a:ext cx="64764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solidFill>
                  <a:srgbClr val="015F2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  <a:r>
              <a:rPr lang="en-US" altLang="ko-KR" sz="9600" dirty="0">
                <a:solidFill>
                  <a:srgbClr val="015F2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4164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관리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22" y="1286275"/>
            <a:ext cx="8603308" cy="527049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45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EDB3E6-FEE3-7A6F-24D0-3276A1FF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22647"/>
            <a:ext cx="2743200" cy="365125"/>
          </a:xfrm>
        </p:spPr>
        <p:txBody>
          <a:bodyPr/>
          <a:lstStyle/>
          <a:p>
            <a:fld id="{A54DF6DF-17C3-4B11-BD81-B62847CC9F2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DA69A5-C5EF-18D2-8D2E-DEBDF3A41A26}"/>
              </a:ext>
            </a:extLst>
          </p:cNvPr>
          <p:cNvSpPr/>
          <p:nvPr/>
        </p:nvSpPr>
        <p:spPr>
          <a:xfrm>
            <a:off x="258904" y="226336"/>
            <a:ext cx="941560" cy="941560"/>
          </a:xfrm>
          <a:prstGeom prst="ellipse">
            <a:avLst/>
          </a:prstGeom>
          <a:solidFill>
            <a:srgbClr val="015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E239-9241-30E5-C041-93CF3B6B14A3}"/>
              </a:ext>
            </a:extLst>
          </p:cNvPr>
          <p:cNvSpPr txBox="1"/>
          <p:nvPr/>
        </p:nvSpPr>
        <p:spPr>
          <a:xfrm>
            <a:off x="427481" y="40472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F899F-3190-6B4C-A786-7F434BE0343F}"/>
              </a:ext>
            </a:extLst>
          </p:cNvPr>
          <p:cNvCxnSpPr>
            <a:cxnSpLocks/>
          </p:cNvCxnSpPr>
          <p:nvPr/>
        </p:nvCxnSpPr>
        <p:spPr>
          <a:xfrm>
            <a:off x="1498600" y="697116"/>
            <a:ext cx="10147300" cy="0"/>
          </a:xfrm>
          <a:prstGeom prst="line">
            <a:avLst/>
          </a:prstGeom>
          <a:ln w="28575">
            <a:solidFill>
              <a:srgbClr val="015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49AC9-B2CB-1052-7877-32399FA6729A}"/>
              </a:ext>
            </a:extLst>
          </p:cNvPr>
          <p:cNvSpPr txBox="1"/>
          <p:nvPr/>
        </p:nvSpPr>
        <p:spPr>
          <a:xfrm>
            <a:off x="1498600" y="226336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2244-C324-97EA-A6ED-29346B1B2D4C}"/>
              </a:ext>
            </a:extLst>
          </p:cNvPr>
          <p:cNvSpPr txBox="1"/>
          <p:nvPr/>
        </p:nvSpPr>
        <p:spPr>
          <a:xfrm>
            <a:off x="1524000" y="7220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관리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34" y="197158"/>
            <a:ext cx="1878866" cy="415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46" y="1354517"/>
            <a:ext cx="9079186" cy="519744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63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2541</TotalTime>
  <Words>687</Words>
  <Application>Microsoft Office PowerPoint</Application>
  <PresentationFormat>와이드스크린</PresentationFormat>
  <Paragraphs>391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8" baseType="lpstr">
      <vt:lpstr>맑은 고딕</vt:lpstr>
      <vt:lpstr>에스코어 드림 6 Bold</vt:lpstr>
      <vt:lpstr>Arial</vt:lpstr>
      <vt:lpstr>에스코어 드림 8 Heavy</vt:lpstr>
      <vt:lpstr>에스코어 드림 5 Medium</vt:lpstr>
      <vt:lpstr>Calibri Light</vt:lpstr>
      <vt:lpstr>Calibri</vt:lpstr>
      <vt:lpstr>에스코어 드림 4 Regular</vt:lpstr>
      <vt:lpstr>에스코어 드림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jaejin</dc:creator>
  <cp:lastModifiedBy>KOSA</cp:lastModifiedBy>
  <cp:revision>138</cp:revision>
  <dcterms:created xsi:type="dcterms:W3CDTF">2023-04-10T12:03:40Z</dcterms:created>
  <dcterms:modified xsi:type="dcterms:W3CDTF">2023-07-21T00:33:47Z</dcterms:modified>
</cp:coreProperties>
</file>